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5" r:id="rId3"/>
    <p:sldId id="282" r:id="rId4"/>
    <p:sldId id="270" r:id="rId5"/>
    <p:sldId id="271" r:id="rId6"/>
    <p:sldId id="276" r:id="rId7"/>
    <p:sldId id="266" r:id="rId8"/>
    <p:sldId id="277" r:id="rId9"/>
    <p:sldId id="267" r:id="rId10"/>
    <p:sldId id="278" r:id="rId11"/>
    <p:sldId id="279" r:id="rId12"/>
    <p:sldId id="281" r:id="rId13"/>
    <p:sldId id="284" r:id="rId14"/>
    <p:sldId id="283" r:id="rId15"/>
    <p:sldId id="269" r:id="rId16"/>
    <p:sldId id="272" r:id="rId17"/>
    <p:sldId id="286" r:id="rId18"/>
    <p:sldId id="287" r:id="rId19"/>
    <p:sldId id="288" r:id="rId20"/>
    <p:sldId id="28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50" autoAdjust="0"/>
    <p:restoredTop sz="94660"/>
  </p:normalViewPr>
  <p:slideViewPr>
    <p:cSldViewPr>
      <p:cViewPr>
        <p:scale>
          <a:sx n="80" d="100"/>
          <a:sy n="80" d="100"/>
        </p:scale>
        <p:origin x="534" y="22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12/28/2019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12/28/2019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12/28/2019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12/28/2019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3165763"/>
            <a:ext cx="10896600" cy="1711037"/>
          </a:xfrm>
        </p:spPr>
        <p:txBody>
          <a:bodyPr/>
          <a:lstStyle/>
          <a:p>
            <a:r>
              <a:rPr lang="en-US" dirty="0"/>
              <a:t>Python Beginner Crash Course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Muhammad Ashfaq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Make a Calculator! </a:t>
            </a:r>
            <a:endParaRPr dirty="0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E5C691CA-351F-4086-B436-59129EA68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026" y="485775"/>
            <a:ext cx="220980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3953C6-69A2-4D48-8368-40A85C603562}"/>
              </a:ext>
            </a:extLst>
          </p:cNvPr>
          <p:cNvSpPr txBox="1"/>
          <p:nvPr/>
        </p:nvSpPr>
        <p:spPr>
          <a:xfrm>
            <a:off x="1524000" y="1600200"/>
            <a:ext cx="5376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  <a:latin typeface="+mj-lt"/>
              </a:rPr>
              <a:t> Should be better than windows calculator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97E1E7-687F-4BA8-830A-0606AB1775FC}"/>
              </a:ext>
            </a:extLst>
          </p:cNvPr>
          <p:cNvSpPr txBox="1"/>
          <p:nvPr/>
        </p:nvSpPr>
        <p:spPr>
          <a:xfrm>
            <a:off x="1713955" y="2413337"/>
            <a:ext cx="499688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  <a:latin typeface="+mj-lt"/>
                <a:cs typeface="Courier New" panose="02070309020205020404" pitchFamily="49" charset="0"/>
              </a:rPr>
              <a:t>What we will learn (un-intentionally):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Data 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variables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Reading Input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Writing Output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Control flow structures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Debugging</a:t>
            </a:r>
          </a:p>
          <a:p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	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B14651-4341-4138-A0E0-B7E91DB595A8}"/>
              </a:ext>
            </a:extLst>
          </p:cNvPr>
          <p:cNvSpPr txBox="1"/>
          <p:nvPr/>
        </p:nvSpPr>
        <p:spPr>
          <a:xfrm rot="20163056">
            <a:off x="403789" y="804048"/>
            <a:ext cx="1484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</a:schemeClr>
                </a:solidFill>
                <a:latin typeface="Comic Sans MS" panose="030F0702030302020204" pitchFamily="66" charset="0"/>
              </a:rPr>
              <a:t>Enough talk!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1E6626-3E6C-4BEB-8CEB-CA59F7313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2171700"/>
            <a:ext cx="2866826" cy="21065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9A9842-1341-49B7-9451-10743071E47E}"/>
              </a:ext>
            </a:extLst>
          </p:cNvPr>
          <p:cNvSpPr txBox="1"/>
          <p:nvPr/>
        </p:nvSpPr>
        <p:spPr>
          <a:xfrm rot="217789">
            <a:off x="9992308" y="5981897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</a:schemeClr>
                </a:solidFill>
                <a:latin typeface="Comic Sans MS" panose="030F0702030302020204" pitchFamily="66" charset="0"/>
              </a:rPr>
              <a:t>Crash course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9B32663B-B2EB-4D0A-AC9D-B2C0706F1F8F}"/>
              </a:ext>
            </a:extLst>
          </p:cNvPr>
          <p:cNvCxnSpPr>
            <a:cxnSpLocks/>
            <a:stCxn id="12" idx="0"/>
          </p:cNvCxnSpPr>
          <p:nvPr/>
        </p:nvCxnSpPr>
        <p:spPr>
          <a:xfrm rot="16200000" flipV="1">
            <a:off x="9702204" y="4891634"/>
            <a:ext cx="1675428" cy="50583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miley Face 16">
            <a:extLst>
              <a:ext uri="{FF2B5EF4-FFF2-40B4-BE49-F238E27FC236}">
                <a16:creationId xmlns:a16="http://schemas.microsoft.com/office/drawing/2014/main" id="{83BF5544-EC6B-41A1-B909-AD64969FA331}"/>
              </a:ext>
            </a:extLst>
          </p:cNvPr>
          <p:cNvSpPr/>
          <p:nvPr/>
        </p:nvSpPr>
        <p:spPr>
          <a:xfrm>
            <a:off x="6858000" y="1641217"/>
            <a:ext cx="304800" cy="318790"/>
          </a:xfrm>
          <a:prstGeom prst="smileyFace">
            <a:avLst>
              <a:gd name="adj" fmla="val -1665"/>
            </a:avLst>
          </a:prstGeom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206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1821033-6934-4CD6-8830-8E5D42217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609600"/>
            <a:ext cx="4505954" cy="524900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F5DB81C-AA45-4705-8BB1-854007CFFDFA}"/>
              </a:ext>
            </a:extLst>
          </p:cNvPr>
          <p:cNvSpPr/>
          <p:nvPr/>
        </p:nvSpPr>
        <p:spPr>
          <a:xfrm>
            <a:off x="2656846" y="2514600"/>
            <a:ext cx="2143754" cy="12954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4903CC-2DA8-4A11-B24A-46E234C334A2}"/>
              </a:ext>
            </a:extLst>
          </p:cNvPr>
          <p:cNvSpPr txBox="1"/>
          <p:nvPr/>
        </p:nvSpPr>
        <p:spPr>
          <a:xfrm>
            <a:off x="2514600" y="1066800"/>
            <a:ext cx="2157963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But you said our calculator is better </a:t>
            </a:r>
          </a:p>
          <a:p>
            <a:r>
              <a:rPr lang="en-US" sz="1000" b="1" dirty="0">
                <a:solidFill>
                  <a:schemeClr val="bg1"/>
                </a:solidFill>
              </a:rPr>
              <a:t>than windows calculator</a:t>
            </a:r>
          </a:p>
        </p:txBody>
      </p:sp>
      <p:pic>
        <p:nvPicPr>
          <p:cNvPr id="13" name="VID_20191223_192642">
            <a:hlinkClick r:id="" action="ppaction://media"/>
            <a:extLst>
              <a:ext uri="{FF2B5EF4-FFF2-40B4-BE49-F238E27FC236}">
                <a16:creationId xmlns:a16="http://schemas.microsoft.com/office/drawing/2014/main" id="{CE75E1CB-1C91-4691-B3B9-8EE2D24F485A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3600" y="85284"/>
            <a:ext cx="4724400" cy="6297640"/>
          </a:xfrm>
        </p:spPr>
      </p:pic>
    </p:spTree>
    <p:extLst>
      <p:ext uri="{BB962C8B-B14F-4D97-AF65-F5344CB8AC3E}">
        <p14:creationId xmlns:p14="http://schemas.microsoft.com/office/powerpoint/2010/main" val="2278505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in Python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Science: “Understanding of data”. “Getting meaningful results from data”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6502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Using Python</a:t>
            </a:r>
            <a:endParaRPr dirty="0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E5C691CA-351F-4086-B436-59129EA68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026" y="485775"/>
            <a:ext cx="220980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97E1E7-687F-4BA8-830A-0606AB1775FC}"/>
              </a:ext>
            </a:extLst>
          </p:cNvPr>
          <p:cNvSpPr txBox="1"/>
          <p:nvPr/>
        </p:nvSpPr>
        <p:spPr>
          <a:xfrm>
            <a:off x="1713955" y="2413337"/>
            <a:ext cx="499688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  <a:latin typeface="+mj-lt"/>
                <a:cs typeface="Courier New" panose="02070309020205020404" pitchFamily="49" charset="0"/>
              </a:rPr>
              <a:t>What we will learn (un-intentionally):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cs typeface="Courier New" panose="02070309020205020404" pitchFamily="49" charset="0"/>
              </a:rPr>
              <a:t>Understanding Data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  <a:latin typeface="+mj-lt"/>
              <a:cs typeface="Courier New" panose="02070309020205020404" pitchFamily="49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Statistical Tests on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Data visualization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Box Plots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Histograms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Courier New" panose="02070309020205020404" pitchFamily="49" charset="0"/>
              </a:rPr>
              <a:t>Matrix Plots</a:t>
            </a:r>
          </a:p>
        </p:txBody>
      </p:sp>
    </p:spTree>
    <p:extLst>
      <p:ext uri="{BB962C8B-B14F-4D97-AF65-F5344CB8AC3E}">
        <p14:creationId xmlns:p14="http://schemas.microsoft.com/office/powerpoint/2010/main" val="3062924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54BB4F-839E-45AD-8D52-253B6310E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21372" y="5611137"/>
            <a:ext cx="9056228" cy="865863"/>
          </a:xfrm>
        </p:spPr>
        <p:txBody>
          <a:bodyPr>
            <a:normAutofit fontScale="92500"/>
          </a:bodyPr>
          <a:lstStyle/>
          <a:p>
            <a:r>
              <a:rPr lang="en-US" sz="3200" b="1" dirty="0"/>
              <a:t>First Machine Learning Project in Python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2F7F46-9F6A-4633-9AFD-0208B7ADF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6394"/>
            <a:ext cx="8196419" cy="5458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943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58" y="347450"/>
            <a:ext cx="9144000" cy="1143000"/>
          </a:xfrm>
        </p:spPr>
        <p:txBody>
          <a:bodyPr/>
          <a:lstStyle/>
          <a:p>
            <a:r>
              <a:rPr lang="en-US" dirty="0"/>
              <a:t>What is Machine Learning</a:t>
            </a:r>
            <a:endParaRPr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4281C4-ED9B-491B-9D04-C9DA8E995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177" y="1752600"/>
            <a:ext cx="9144000" cy="4267200"/>
          </a:xfrm>
        </p:spPr>
        <p:txBody>
          <a:bodyPr/>
          <a:lstStyle/>
          <a:p>
            <a:r>
              <a:rPr lang="en-US" dirty="0"/>
              <a:t>Learning from data instead of logical thinking</a:t>
            </a:r>
          </a:p>
        </p:txBody>
      </p:sp>
      <p:sp>
        <p:nvSpPr>
          <p:cNvPr id="5" name="AutoShape 2" descr="Image result for machine learning interview meme&quot;">
            <a:extLst>
              <a:ext uri="{FF2B5EF4-FFF2-40B4-BE49-F238E27FC236}">
                <a16:creationId xmlns:a16="http://schemas.microsoft.com/office/drawing/2014/main" id="{E8D25C20-72D1-4E27-9B04-4AFE606F2B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Image result for machine learning interview meme&quot;">
            <a:extLst>
              <a:ext uri="{FF2B5EF4-FFF2-40B4-BE49-F238E27FC236}">
                <a16:creationId xmlns:a16="http://schemas.microsoft.com/office/drawing/2014/main" id="{8D7BB85E-51C8-4FD0-9604-0F9B7E00747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3E3779-44E3-4AF7-A640-1DBA66625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552" y="0"/>
            <a:ext cx="49314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635D6E-DEA8-426F-991C-DC367EFD8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0229" y="685800"/>
            <a:ext cx="12262229" cy="57876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0EE34C5-F0A2-4A65-AAD6-2B1ED4EE24E6}"/>
              </a:ext>
            </a:extLst>
          </p:cNvPr>
          <p:cNvSpPr/>
          <p:nvPr/>
        </p:nvSpPr>
        <p:spPr>
          <a:xfrm>
            <a:off x="9982200" y="685800"/>
            <a:ext cx="2209800" cy="762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886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ED3F4-06D5-4E28-9C40-A08ECEC5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9AED09-2EA1-445C-B7DD-903007A16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256" y="466311"/>
            <a:ext cx="9221487" cy="592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75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90DBD-2885-4AC2-9BE3-233DA98F3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AF00A2-14B5-4968-B709-59DDE2BF7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44" y="1142681"/>
            <a:ext cx="11002911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59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9FAE7-E617-4278-BFC2-A3565F753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18BFBA-3D59-47FA-8C39-3F04D531F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047" y="599680"/>
            <a:ext cx="7925906" cy="565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49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Major: Computer Science and Technology </a:t>
            </a:r>
          </a:p>
          <a:p>
            <a:r>
              <a:rPr lang="en-US" dirty="0"/>
              <a:t>Research: Software Testing</a:t>
            </a:r>
          </a:p>
          <a:p>
            <a:r>
              <a:rPr lang="en-US" dirty="0"/>
              <a:t>Programing Languages: Python, Java, C++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EE01A5-7D67-4368-BCEC-DB2D05C7F41A}"/>
              </a:ext>
            </a:extLst>
          </p:cNvPr>
          <p:cNvSpPr txBox="1"/>
          <p:nvPr/>
        </p:nvSpPr>
        <p:spPr>
          <a:xfrm>
            <a:off x="3886200" y="1131927"/>
            <a:ext cx="3235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mic Sans MS" panose="030F0702030302020204" pitchFamily="66" charset="0"/>
              </a:rPr>
              <a:t>Trust Me: I’m a Programmer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F19B8D-4E7C-47C5-85AC-04EC9EADCF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3200400"/>
            <a:ext cx="6248400" cy="3619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D156AE5-1CC2-4280-B8F2-4FA58751B1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300" y="76200"/>
            <a:ext cx="40005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2857500"/>
            <a:ext cx="4971197" cy="1143000"/>
          </a:xfrm>
        </p:spPr>
        <p:txBody>
          <a:bodyPr>
            <a:normAutofit/>
          </a:bodyPr>
          <a:lstStyle/>
          <a:p>
            <a:r>
              <a:rPr lang="en-US" sz="5400" b="1" dirty="0"/>
              <a:t>Thank You!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317396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Conten</a:t>
            </a:r>
            <a:r>
              <a:rPr lang="en-US" dirty="0"/>
              <a:t>ts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Python</a:t>
            </a:r>
          </a:p>
          <a:p>
            <a:r>
              <a:rPr lang="en-US" dirty="0"/>
              <a:t>Real World Application in Python</a:t>
            </a:r>
          </a:p>
          <a:p>
            <a:r>
              <a:rPr lang="en-US" dirty="0"/>
              <a:t>Data Science Using Python</a:t>
            </a:r>
          </a:p>
          <a:p>
            <a:r>
              <a:rPr lang="en-US" dirty="0"/>
              <a:t>Machine Learning in Python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9B658A-34C8-4C0E-A627-6E63735D1E67}"/>
              </a:ext>
            </a:extLst>
          </p:cNvPr>
          <p:cNvSpPr txBox="1"/>
          <p:nvPr/>
        </p:nvSpPr>
        <p:spPr>
          <a:xfrm>
            <a:off x="6324600" y="5153620"/>
            <a:ext cx="47564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mic Sans MS" panose="030F0702030302020204" pitchFamily="66" charset="0"/>
              </a:rPr>
              <a:t>Don’t ask question at the end of workshop!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mic Sans MS" panose="030F0702030302020204" pitchFamily="66" charset="0"/>
              </a:rPr>
              <a:t>Ask question instantly!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Comic Sans MS" panose="030F0702030302020204" pitchFamily="66" charset="0"/>
              </a:rPr>
              <a:t>Feel free to interrupt at anytime</a:t>
            </a:r>
          </a:p>
        </p:txBody>
      </p:sp>
      <p:sp>
        <p:nvSpPr>
          <p:cNvPr id="2" name="Smiley Face 1">
            <a:extLst>
              <a:ext uri="{FF2B5EF4-FFF2-40B4-BE49-F238E27FC236}">
                <a16:creationId xmlns:a16="http://schemas.microsoft.com/office/drawing/2014/main" id="{EA8EA065-A387-4079-B930-D1BEDAEF865C}"/>
              </a:ext>
            </a:extLst>
          </p:cNvPr>
          <p:cNvSpPr/>
          <p:nvPr/>
        </p:nvSpPr>
        <p:spPr>
          <a:xfrm>
            <a:off x="10058400" y="5624810"/>
            <a:ext cx="304800" cy="318790"/>
          </a:xfrm>
          <a:prstGeom prst="smileyFace">
            <a:avLst/>
          </a:prstGeom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729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Python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Beginner Introduction, what is python, why python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4435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Python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Python?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 programing language</a:t>
            </a:r>
          </a:p>
          <a:p>
            <a:r>
              <a:rPr lang="en-US" dirty="0"/>
              <a:t>What is a programing language?</a:t>
            </a:r>
          </a:p>
          <a:p>
            <a:pPr lvl="1"/>
            <a:r>
              <a:rPr lang="en-US" dirty="0"/>
              <a:t>Language that is understandable by computer. We tell computer what to do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Why Python?</a:t>
            </a:r>
            <a:endParaRPr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2F0FF0-D319-462E-AB44-72F0F5D1C0F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Because it is easy!</a:t>
            </a:r>
          </a:p>
          <a:p>
            <a:pPr lvl="1"/>
            <a:r>
              <a:rPr lang="en-US" dirty="0"/>
              <a:t>If someone thinks python is difficult, maybe he has not come across with java or </a:t>
            </a:r>
            <a:r>
              <a:rPr lang="en-US" dirty="0" err="1"/>
              <a:t>c++</a:t>
            </a:r>
            <a:r>
              <a:rPr lang="en-US" dirty="0"/>
              <a:t>.</a:t>
            </a:r>
          </a:p>
          <a:p>
            <a:r>
              <a:rPr lang="en-US" dirty="0"/>
              <a:t>General Purpose Programing Language: We can do everything in python.</a:t>
            </a:r>
          </a:p>
          <a:p>
            <a:pPr lvl="1"/>
            <a:r>
              <a:rPr lang="en-US" dirty="0"/>
              <a:t>Software Development, Machine Learning, Data Science, Data Processing, Statistical Analysis etc.</a:t>
            </a:r>
          </a:p>
        </p:txBody>
      </p:sp>
    </p:spTree>
    <p:extLst>
      <p:ext uri="{BB962C8B-B14F-4D97-AF65-F5344CB8AC3E}">
        <p14:creationId xmlns:p14="http://schemas.microsoft.com/office/powerpoint/2010/main" val="1475842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Image result for python weapon memes&quot;">
            <a:extLst>
              <a:ext uri="{FF2B5EF4-FFF2-40B4-BE49-F238E27FC236}">
                <a16:creationId xmlns:a16="http://schemas.microsoft.com/office/drawing/2014/main" id="{18646920-CC84-4D7B-86DC-3090D7503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14300"/>
            <a:ext cx="6629400" cy="66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F3848EC-1FD0-44B2-90EB-DFF5611184E3}"/>
              </a:ext>
            </a:extLst>
          </p:cNvPr>
          <p:cNvSpPr/>
          <p:nvPr/>
        </p:nvSpPr>
        <p:spPr>
          <a:xfrm>
            <a:off x="2514600" y="3086100"/>
            <a:ext cx="2133600" cy="6858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utoShape 2" descr="Image result for python weapon meme&quot;">
            <a:extLst>
              <a:ext uri="{FF2B5EF4-FFF2-40B4-BE49-F238E27FC236}">
                <a16:creationId xmlns:a16="http://schemas.microsoft.com/office/drawing/2014/main" id="{F0F8AFD5-C898-4861-BB22-2291C4F2FB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C45B8B6-C509-4E83-A478-E0F5D79D11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975" y="304800"/>
            <a:ext cx="3124200" cy="633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08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vs </a:t>
            </a:r>
            <a:r>
              <a:rPr lang="en-US" dirty="0" err="1"/>
              <a:t>Matlab</a:t>
            </a:r>
            <a:r>
              <a:rPr lang="en-US" dirty="0"/>
              <a:t> vs R</a:t>
            </a:r>
            <a:endParaRPr dirty="0"/>
          </a:p>
        </p:txBody>
      </p:sp>
      <p:pic>
        <p:nvPicPr>
          <p:cNvPr id="4098" name="Picture 2" descr="Image result for python vs matlab vs r&quot;">
            <a:extLst>
              <a:ext uri="{FF2B5EF4-FFF2-40B4-BE49-F238E27FC236}">
                <a16:creationId xmlns:a16="http://schemas.microsoft.com/office/drawing/2014/main" id="{8C30705B-F5D6-4C2F-B122-6CB29A2B5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719263"/>
            <a:ext cx="9448800" cy="437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99BD00-80B7-4453-AE68-7F8FD1C4F2C2}"/>
              </a:ext>
            </a:extLst>
          </p:cNvPr>
          <p:cNvSpPr txBox="1"/>
          <p:nvPr/>
        </p:nvSpPr>
        <p:spPr>
          <a:xfrm>
            <a:off x="4191000" y="6348845"/>
            <a:ext cx="5194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Matlab</a:t>
            </a:r>
            <a:r>
              <a:rPr lang="en-US" dirty="0">
                <a:solidFill>
                  <a:srgbClr val="FF0000"/>
                </a:solidFill>
              </a:rPr>
              <a:t> and R are not proper programing languages!</a:t>
            </a:r>
          </a:p>
        </p:txBody>
      </p:sp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Application 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Installation of python, “Hello World” Using Python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8995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World!</a:t>
            </a:r>
            <a:endParaRPr dirty="0"/>
          </a:p>
        </p:txBody>
      </p:sp>
      <p:pic>
        <p:nvPicPr>
          <p:cNvPr id="5122" name="Picture 2" descr="Image result for java vs python hello world&quot;">
            <a:extLst>
              <a:ext uri="{FF2B5EF4-FFF2-40B4-BE49-F238E27FC236}">
                <a16:creationId xmlns:a16="http://schemas.microsoft.com/office/drawing/2014/main" id="{D259C96B-5FFB-4345-95E9-7A074FED2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01" y="2286000"/>
            <a:ext cx="11828925" cy="3733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E5C691CA-351F-4086-B436-59129EA68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026" y="485775"/>
            <a:ext cx="220980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400</TotalTime>
  <Words>305</Words>
  <Application>Microsoft Office PowerPoint</Application>
  <PresentationFormat>Widescreen</PresentationFormat>
  <Paragraphs>60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Candara</vt:lpstr>
      <vt:lpstr>Comic Sans MS</vt:lpstr>
      <vt:lpstr>Consolas</vt:lpstr>
      <vt:lpstr>Tech Computer 16x9</vt:lpstr>
      <vt:lpstr>Python Beginner Crash Course</vt:lpstr>
      <vt:lpstr>About Me</vt:lpstr>
      <vt:lpstr>Contents</vt:lpstr>
      <vt:lpstr>Introduction to Python</vt:lpstr>
      <vt:lpstr>Introduction to Python</vt:lpstr>
      <vt:lpstr>PowerPoint Presentation</vt:lpstr>
      <vt:lpstr>Python vs Matlab vs R</vt:lpstr>
      <vt:lpstr>Real World Application </vt:lpstr>
      <vt:lpstr>Hello World!</vt:lpstr>
      <vt:lpstr>Let’s Make a Calculator! </vt:lpstr>
      <vt:lpstr>PowerPoint Presentation</vt:lpstr>
      <vt:lpstr>Data Science in Python</vt:lpstr>
      <vt:lpstr>Data Science Using Python</vt:lpstr>
      <vt:lpstr>PowerPoint Presentation</vt:lpstr>
      <vt:lpstr>What is Machine Learning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Beginner Crash Course</dc:title>
  <dc:creator>Muhammad Ashfaq</dc:creator>
  <cp:lastModifiedBy>Muhammad Ashfaq</cp:lastModifiedBy>
  <cp:revision>42</cp:revision>
  <dcterms:created xsi:type="dcterms:W3CDTF">2019-12-28T02:08:36Z</dcterms:created>
  <dcterms:modified xsi:type="dcterms:W3CDTF">2019-12-28T08:48:51Z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